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b6383b9de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b6383b9de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b6383b9de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b6383b9de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b6383b9de8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b6383b9de8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D) DNA is negatively charged! So histones can bind only if they have positively charged amino acids including: </a:t>
            </a:r>
            <a:r>
              <a:rPr lang="en"/>
              <a:t>arginine</a:t>
            </a:r>
            <a:r>
              <a:rPr lang="en"/>
              <a:t>, lysine, histidine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E) univerasl genetic code (codon has three things so it can code for amino acid!)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b6383b9de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b6383b9de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Nuclear </a:t>
            </a:r>
            <a:r>
              <a:rPr lang="en"/>
              <a:t>envelope</a:t>
            </a:r>
            <a:r>
              <a:rPr lang="en"/>
              <a:t> eukaryotes only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Both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Eukaryotes only! Alternative splicing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ATP synthesis → both need it!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rRNA yes to code it!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Cell membrane!!! Both have it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Dna </a:t>
            </a:r>
            <a:r>
              <a:rPr lang="en"/>
              <a:t>polymerase</a:t>
            </a:r>
            <a:r>
              <a:rPr lang="en"/>
              <a:t> </a:t>
            </a:r>
            <a:r>
              <a:rPr lang="en"/>
              <a:t>eukaryotes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Cytoskeleton eukaryotes only!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b6383b9de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b6383b9de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718deb6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718deb6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6383b9de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6383b9de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6383b9de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6383b9de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6383b9de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b6383b9de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6383b9de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6383b9de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6383b9de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6383b9de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6383b9de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b6383b9de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6383b9de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6383b9de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Genetics 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Bhavya Guduru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Chapters 16-17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Translation: Initiation, Elongation, Termination</a:t>
            </a:r>
            <a:endParaRPr/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6016775" cy="42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6687" y="0"/>
            <a:ext cx="676491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800" y="1212056"/>
            <a:ext cx="9144000" cy="3328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Mutations</a:t>
            </a:r>
            <a:endParaRPr/>
          </a:p>
        </p:txBody>
      </p:sp>
      <p:sp>
        <p:nvSpPr>
          <p:cNvPr id="145" name="Google Shape;145;p23"/>
          <p:cNvSpPr txBox="1"/>
          <p:nvPr/>
        </p:nvSpPr>
        <p:spPr>
          <a:xfrm>
            <a:off x="103200" y="722450"/>
            <a:ext cx="8826600" cy="3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 u="sng">
                <a:latin typeface="Roboto"/>
                <a:ea typeface="Roboto"/>
                <a:cs typeface="Roboto"/>
                <a:sym typeface="Roboto"/>
              </a:rPr>
              <a:t>Point Mutations: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changes in a single nucleotide pair of a gene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Can lead to production of nonfunctional proteins ex: sickle cell disease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 u="sng">
                <a:latin typeface="Roboto"/>
                <a:ea typeface="Roboto"/>
                <a:cs typeface="Roboto"/>
                <a:sym typeface="Roboto"/>
              </a:rPr>
              <a:t>Nucleotide Pair Substitution: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replacement of one nucleotide and its partner with another pair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Some have no effect due to redundancy of genetic code ex: GGC and GGU both code glycine!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Example of a silent mutation: no observable 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effect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on phenotype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 u="sng">
                <a:latin typeface="Roboto"/>
                <a:ea typeface="Roboto"/>
                <a:cs typeface="Roboto"/>
                <a:sym typeface="Roboto"/>
              </a:rPr>
              <a:t>Missense</a:t>
            </a:r>
            <a:r>
              <a:rPr lang="en" sz="1700" u="sng">
                <a:latin typeface="Roboto"/>
                <a:ea typeface="Roboto"/>
                <a:cs typeface="Roboto"/>
                <a:sym typeface="Roboto"/>
              </a:rPr>
              <a:t> Mutation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: change amino acid to another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■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Little effect to major effect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 u="sng">
                <a:latin typeface="Roboto"/>
                <a:ea typeface="Roboto"/>
                <a:cs typeface="Roboto"/>
                <a:sym typeface="Roboto"/>
              </a:rPr>
              <a:t>Nonsense Mutation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: change codon for amino acid to become stop codon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■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Translation ends early and nonfunctional protein results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 u="sng">
                <a:latin typeface="Roboto"/>
                <a:ea typeface="Roboto"/>
                <a:cs typeface="Roboto"/>
                <a:sym typeface="Roboto"/>
              </a:rPr>
              <a:t>Insertion / Deletions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: additions / 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losses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of nucleotide pairs in gene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More 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catastrophic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effect than 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substitutions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Alter reading frame of genetic message (triplet grouping)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 u="sng">
                <a:latin typeface="Roboto"/>
                <a:ea typeface="Roboto"/>
                <a:cs typeface="Roboto"/>
                <a:sym typeface="Roboto"/>
              </a:rPr>
              <a:t>Frameshift Mutation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: occur whenever number of nucleotides inserted/deleted is not multiple of three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</a:t>
            </a:r>
            <a:endParaRPr/>
          </a:p>
        </p:txBody>
      </p:sp>
      <p:pic>
        <p:nvPicPr>
          <p:cNvPr id="151" name="Google Shape;1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250" y="743750"/>
            <a:ext cx="7097399" cy="243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4"/>
          <p:cNvSpPr txBox="1"/>
          <p:nvPr/>
        </p:nvSpPr>
        <p:spPr>
          <a:xfrm>
            <a:off x="2243925" y="1966900"/>
            <a:ext cx="3879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" name="Google Shape;15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250" y="3070375"/>
            <a:ext cx="8232626" cy="184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/>
        </p:nvSpPr>
        <p:spPr>
          <a:xfrm flipH="1">
            <a:off x="3751250" y="3542375"/>
            <a:ext cx="387900" cy="1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</a:t>
            </a: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 rotWithShape="1">
          <a:blip r:embed="rId3">
            <a:alphaModFix/>
          </a:blip>
          <a:srcRect b="1652" l="0" r="0" t="0"/>
          <a:stretch/>
        </p:blipFill>
        <p:spPr>
          <a:xfrm>
            <a:off x="91950" y="731975"/>
            <a:ext cx="8839202" cy="410897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/>
          <p:nvPr/>
        </p:nvSpPr>
        <p:spPr>
          <a:xfrm>
            <a:off x="4643625" y="2038975"/>
            <a:ext cx="5526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Material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108900" y="803700"/>
            <a:ext cx="8926200" cy="4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Genetic Material: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Evidence came from experiments with bacteria and phages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DNA Structure: double helix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 u="sng">
                <a:latin typeface="Roboto"/>
                <a:ea typeface="Roboto"/>
                <a:cs typeface="Roboto"/>
                <a:sym typeface="Roboto"/>
              </a:rPr>
              <a:t>Antiparallel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sugar phosphate + nitrogenous bases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Nitrogenous Bases Pairs: 				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hydrogen bonds between purine + pyrimidine (too wide otherwise)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Chargaff’s Rules: </a:t>
            </a:r>
            <a:r>
              <a:rPr b="1" lang="en" sz="1800">
                <a:solidFill>
                  <a:srgbClr val="FF6600"/>
                </a:solidFill>
                <a:latin typeface="Roboto"/>
                <a:ea typeface="Roboto"/>
                <a:cs typeface="Roboto"/>
                <a:sym typeface="Roboto"/>
              </a:rPr>
              <a:t>A = T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lang="en" sz="1800">
                <a:solidFill>
                  <a:srgbClr val="008000"/>
                </a:solidFill>
                <a:latin typeface="Roboto"/>
                <a:ea typeface="Roboto"/>
                <a:cs typeface="Roboto"/>
                <a:sym typeface="Roboto"/>
              </a:rPr>
              <a:t>C = G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Amounts are the same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2379975" y="944075"/>
            <a:ext cx="947100" cy="2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DNA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3">
            <a:alphaModFix/>
          </a:blip>
          <a:srcRect b="9811" l="3695" r="2995" t="6618"/>
          <a:stretch/>
        </p:blipFill>
        <p:spPr>
          <a:xfrm>
            <a:off x="5885450" y="3351175"/>
            <a:ext cx="3039399" cy="16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/>
        </p:nvSpPr>
        <p:spPr>
          <a:xfrm>
            <a:off x="3788800" y="2521600"/>
            <a:ext cx="1836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 + T and G + C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DNA Replication</a:t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108900" y="803700"/>
            <a:ext cx="8926200" cy="4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 u="sng">
                <a:latin typeface="Roboto"/>
                <a:ea typeface="Roboto"/>
                <a:cs typeface="Roboto"/>
                <a:sym typeface="Roboto"/>
              </a:rPr>
              <a:t>Semiconservative Model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:  two strands of parental molecule separate, and each function as a template for synthesis of a new complementary strand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 u="sng">
                <a:latin typeface="Roboto"/>
                <a:ea typeface="Roboto"/>
                <a:cs typeface="Roboto"/>
                <a:sym typeface="Roboto"/>
              </a:rPr>
              <a:t>Origin of Replication: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replication starts; one in bacteria multiple in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eukaryotes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 u="sng">
                <a:latin typeface="Roboto"/>
                <a:ea typeface="Roboto"/>
                <a:cs typeface="Roboto"/>
                <a:sym typeface="Roboto"/>
              </a:rPr>
              <a:t>Replication Fork: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Y shape were new strands of DNA elongate and arise since replication can occur in both directions from origin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 u="sng">
                <a:latin typeface="Roboto"/>
                <a:ea typeface="Roboto"/>
                <a:cs typeface="Roboto"/>
                <a:sym typeface="Roboto"/>
              </a:rPr>
              <a:t>DNA Polymerases: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enzyme that adds nucleotides							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long template strand of new DNA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7675" y="3185375"/>
            <a:ext cx="3117175" cy="178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4862" y="2725600"/>
            <a:ext cx="2462801" cy="4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8775" y="3555200"/>
            <a:ext cx="3673325" cy="141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DNA Replication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75" y="753000"/>
            <a:ext cx="6842934" cy="421964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6895800" y="831075"/>
            <a:ext cx="2135100" cy="41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Leading: towards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Lagging: away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Okazaki Fragments: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300">
                <a:latin typeface="Roboto"/>
                <a:ea typeface="Roboto"/>
                <a:cs typeface="Roboto"/>
                <a:sym typeface="Roboto"/>
              </a:rPr>
              <a:t>joined via </a:t>
            </a:r>
            <a:r>
              <a:rPr lang="en" sz="1300" u="sng">
                <a:latin typeface="Roboto"/>
                <a:ea typeface="Roboto"/>
                <a:cs typeface="Roboto"/>
                <a:sym typeface="Roboto"/>
              </a:rPr>
              <a:t>DNA ligase</a:t>
            </a:r>
            <a:endParaRPr sz="1300" u="sng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Primer: starts nucleotide chain, made by primase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*Topoisomerase: relieves stress caused by helicase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DNA Proofreading and Repairing</a:t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64650" y="803375"/>
            <a:ext cx="8957100" cy="42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DNA polymerases proofread each nucleotide against template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If error, immediately removes nucleotide and continues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Mismatched Nucleotides: arise after DNA synthesis or if DNA polymerase misses it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Special enzymes to fix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incorrectly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paired nucleotides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Examples: chemicals, radioactive emissions, X-rays, UV rays → changes in DNA to mutations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Nucleotide Excision Repair: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Nuclease: enzyme cuts out damaged DNA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Filled in with proper nucleotides and sealed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DNA &amp; Packing</a:t>
            </a:r>
            <a:endParaRPr/>
          </a:p>
        </p:txBody>
      </p:sp>
      <p:sp>
        <p:nvSpPr>
          <p:cNvPr id="105" name="Google Shape;105;p18"/>
          <p:cNvSpPr txBox="1"/>
          <p:nvPr/>
        </p:nvSpPr>
        <p:spPr>
          <a:xfrm>
            <a:off x="46175" y="757200"/>
            <a:ext cx="9031200" cy="42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Chromosomes: Made up of DNA and incredibly condensed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100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Bacterial: circular DNA with proteins making up the nucleoid of cell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spcBef>
                <a:spcPts val="100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Chromatin: uncoiled vs. Chromosome: coiled and condensed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 Histones: proteins that help with first level of packing; usually positive charged due to certain amino acids (?) which allow it to attract and bind tightly to DNA (-)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Nucleosome: DNA wound twice around a protein core with 8 histones total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650" y="3158125"/>
            <a:ext cx="3730726" cy="182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46175" y="3160450"/>
            <a:ext cx="51711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Leads to highly condensed chromatin for the metaphase chromosome so during interphase, chromatin varies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Heterochromatin: highly condensed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○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Euchromatin: less compact; accessible for transcription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 Dogma </a:t>
            </a:r>
            <a:endParaRPr/>
          </a:p>
        </p:txBody>
      </p:sp>
      <p:sp>
        <p:nvSpPr>
          <p:cNvPr id="113" name="Google Shape;113;p19"/>
          <p:cNvSpPr txBox="1"/>
          <p:nvPr/>
        </p:nvSpPr>
        <p:spPr>
          <a:xfrm>
            <a:off x="185350" y="823775"/>
            <a:ext cx="8826600" cy="4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DNA controls metabolism by directing cells to make specific enzymes and other proteins via Gene Expression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Transcription: synthesis of RNA complementary to template strand of DNA; nucleotide transfer of info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Translation: synthesis of polypeptide who amino acid sequence is specified by the nucleotide sequence in mRNA; nucleotides to amino acids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Codons: nucleotide triplets where genetic information is encoded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Translated into amino acid or serves stop signal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Prokaryotes vs Eukaryotes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5925" y="2240275"/>
            <a:ext cx="2465575" cy="275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3824" y="2827225"/>
            <a:ext cx="3093474" cy="211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 rotWithShape="1">
          <a:blip r:embed="rId5">
            <a:alphaModFix/>
          </a:blip>
          <a:srcRect b="0" l="0" r="0" t="19581"/>
          <a:stretch/>
        </p:blipFill>
        <p:spPr>
          <a:xfrm>
            <a:off x="2235350" y="16350"/>
            <a:ext cx="3243161" cy="6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Transcription</a:t>
            </a:r>
            <a:endParaRPr/>
          </a:p>
        </p:txBody>
      </p:sp>
      <p:sp>
        <p:nvSpPr>
          <p:cNvPr id="122" name="Google Shape;122;p20"/>
          <p:cNvSpPr txBox="1"/>
          <p:nvPr/>
        </p:nvSpPr>
        <p:spPr>
          <a:xfrm>
            <a:off x="166225" y="794150"/>
            <a:ext cx="3970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Initiation, Termination, Elongation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25" y="16350"/>
            <a:ext cx="32966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4626375" y="701800"/>
            <a:ext cx="31119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Eukaryotes Transcription Initiation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4025" y="0"/>
            <a:ext cx="31654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Eukaryotic Modification</a:t>
            </a:r>
            <a:endParaRPr/>
          </a:p>
        </p:txBody>
      </p:sp>
      <p:sp>
        <p:nvSpPr>
          <p:cNvPr id="131" name="Google Shape;131;p21"/>
          <p:cNvSpPr txBox="1"/>
          <p:nvPr/>
        </p:nvSpPr>
        <p:spPr>
          <a:xfrm>
            <a:off x="166225" y="849550"/>
            <a:ext cx="8865000" cy="41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Eukaryotic mRNA molecules undergo RNA processing BEFORE leaving nucleus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Alteration of mRNA ends: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5’ end receives a </a:t>
            </a:r>
            <a:r>
              <a:rPr lang="en" sz="1600" u="sng">
                <a:latin typeface="Roboto"/>
                <a:ea typeface="Roboto"/>
                <a:cs typeface="Roboto"/>
                <a:sym typeface="Roboto"/>
              </a:rPr>
              <a:t>5’cap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(made of guanine)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3’ end receives a </a:t>
            </a:r>
            <a:r>
              <a:rPr lang="en" sz="1600" u="sng">
                <a:latin typeface="Roboto"/>
                <a:ea typeface="Roboto"/>
                <a:cs typeface="Roboto"/>
                <a:sym typeface="Roboto"/>
              </a:rPr>
              <a:t>poly-A tail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(made of adenine)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Facilitate export of mRNA from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nucleus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; protect mRNA from degradation by hydrolytic enzymes, help ribosomes to attach to 5’ end of mRNA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Alternative RNA splicing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Most eukaryotic genes and their RNA transcripts have long noncoding stretches of nucleotides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Noncoding regions = </a:t>
            </a:r>
            <a:r>
              <a:rPr lang="en" sz="1600" u="sng">
                <a:latin typeface="Roboto"/>
                <a:ea typeface="Roboto"/>
                <a:cs typeface="Roboto"/>
                <a:sym typeface="Roboto"/>
              </a:rPr>
              <a:t>Introns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Coding Regions = </a:t>
            </a:r>
            <a:r>
              <a:rPr lang="en" sz="1600" u="sng">
                <a:latin typeface="Roboto"/>
                <a:ea typeface="Roboto"/>
                <a:cs typeface="Roboto"/>
                <a:sym typeface="Roboto"/>
              </a:rPr>
              <a:t>Exons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Introns are cut out and exons are joined together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Small nuclear ribonucleoproteins (snRNPs): recognize splice sites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snRNPs +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other proteins =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spliceosome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RNA can start its own splicing → ribozymes (RNA molecules that act as enzymes)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